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ibey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OCVnhb7foZJDC2lY4f8CEaOvN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E8FE10-1046-4C5B-A82A-8FB122A725AE}">
  <a:tblStyle styleId="{01E8FE10-1046-4C5B-A82A-8FB122A725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95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</a:pPr>
            <a:fld id="{00000000-1234-1234-1234-123412341234}" type="slidenum">
              <a:rPr lang="fr-F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03729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5618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57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26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92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798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36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713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82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7:notes"/>
          <p:cNvSpPr txBox="1"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998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469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31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4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5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6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77" name="Google Shape;177;p36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7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88" name="Google Shape;188;p37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B8B8B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491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"/>
          <p:cNvSpPr txBox="1">
            <a:spLocks noGrp="1"/>
          </p:cNvSpPr>
          <p:nvPr>
            <p:ph type="title"/>
          </p:nvPr>
        </p:nvSpPr>
        <p:spPr>
          <a:xfrm>
            <a:off x="-126136" y="2832929"/>
            <a:ext cx="6979792" cy="101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imes New Roman"/>
              <a:buNone/>
            </a:pPr>
            <a:r>
              <a:rPr lang="fr-FR" sz="4600" b="1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Livret de formation</a:t>
            </a:r>
            <a:br>
              <a:rPr lang="fr-FR" sz="4600" b="1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4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compétition</a:t>
            </a:r>
            <a:br>
              <a:rPr lang="fr-FR" sz="4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-FR" sz="4600" b="1" strike="noStrik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46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Renardo</a:t>
            </a:r>
            <a:r>
              <a:rPr lang="fr-FR" sz="4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KANO</a:t>
            </a:r>
            <a:r>
              <a:rPr lang="fr-FR" sz="4600" dirty="0"/>
              <a:t/>
            </a:r>
            <a:br>
              <a:rPr lang="fr-FR" sz="4600" dirty="0"/>
            </a:br>
            <a:endParaRPr sz="46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" descr="RÃ©sultat de recherche d'images pour &quot;logo judo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20" y="2349000"/>
            <a:ext cx="693000" cy="162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08" y="-35900"/>
            <a:ext cx="1628423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3760" y="-363453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4864"/>
            <a:ext cx="9144000" cy="21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latin typeface="Calibri"/>
                <a:ea typeface="Calibri"/>
                <a:cs typeface="Calibri"/>
                <a:sym typeface="Calibri"/>
              </a:rPr>
              <a:t>Poule de 3 combattants</a:t>
            </a:r>
            <a:endParaRPr sz="2500"/>
          </a:p>
        </p:txBody>
      </p:sp>
      <p:pic>
        <p:nvPicPr>
          <p:cNvPr id="386" name="Google Shape;38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4378" y="-234120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933465" y="3035167"/>
            <a:ext cx="871448" cy="8885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4784994" y="3450319"/>
            <a:ext cx="871448" cy="8885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671838" y="3035167"/>
            <a:ext cx="841105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671838" y="3869520"/>
            <a:ext cx="841105" cy="4730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509628" y="3035167"/>
            <a:ext cx="2634372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RESULTAT 1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07971" y="3464948"/>
            <a:ext cx="2634372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RESULTAT 2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509628" y="3894728"/>
            <a:ext cx="2634372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RESULTAT 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2" grpId="0" animBg="1"/>
      <p:bldP spid="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1" descr="C:\Users\Erwan davignon\Pictures\923198_494078207325343_1488369173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7920"/>
            <a:ext cx="6658560" cy="66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1" descr="RÃ©sultat de recherche d'images pour &quot;logo judo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3160" y="4429080"/>
            <a:ext cx="926280" cy="217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1"/>
          <p:cNvSpPr/>
          <p:nvPr/>
        </p:nvSpPr>
        <p:spPr>
          <a:xfrm>
            <a:off x="5551920" y="886680"/>
            <a:ext cx="3355560" cy="109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Ribeye"/>
              <a:buNone/>
            </a:pPr>
            <a:r>
              <a:rPr lang="fr-FR" sz="6600" b="1" strike="noStrike">
                <a:solidFill>
                  <a:srgbClr val="000000"/>
                </a:solidFill>
                <a:latin typeface="Ribeye"/>
                <a:ea typeface="Ribeye"/>
                <a:cs typeface="Ribeye"/>
                <a:sym typeface="Ribeye"/>
              </a:rPr>
              <a:t>MERCI  </a:t>
            </a:r>
            <a:endParaRPr sz="6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54596" y="1866160"/>
            <a:ext cx="1628423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2160" y="3016060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"/>
          <p:cNvSpPr txBox="1"/>
          <p:nvPr/>
        </p:nvSpPr>
        <p:spPr>
          <a:xfrm>
            <a:off x="323051" y="1690350"/>
            <a:ext cx="8687100" cy="43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Voir le remplissage d’une poule ci-dessous.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043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lang="fr-FR" sz="1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Règles de comptabilisation des points :</a:t>
            </a:r>
            <a:endParaRPr sz="1500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	1 </a:t>
            </a:r>
            <a:r>
              <a:rPr lang="fr-FR" sz="15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waza</a:t>
            </a:r>
            <a:r>
              <a:rPr lang="fr-FR" sz="1500" dirty="0" err="1">
                <a:solidFill>
                  <a:schemeClr val="dk1"/>
                </a:solidFill>
              </a:rPr>
              <a:t>-</a:t>
            </a:r>
            <a:r>
              <a:rPr lang="fr-FR" sz="15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</a:t>
            </a:r>
            <a:r>
              <a:rPr lang="fr-FR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score 01, valeur 1 point</a:t>
            </a:r>
            <a:endParaRPr sz="1500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	2 </a:t>
            </a:r>
            <a:r>
              <a:rPr lang="fr-FR" sz="15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waza</a:t>
            </a:r>
            <a:r>
              <a:rPr lang="fr-FR" sz="1500" dirty="0" err="1">
                <a:solidFill>
                  <a:schemeClr val="dk1"/>
                </a:solidFill>
              </a:rPr>
              <a:t>-</a:t>
            </a:r>
            <a:r>
              <a:rPr lang="fr-FR" sz="15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</a:t>
            </a:r>
            <a:r>
              <a:rPr lang="fr-FR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fr-FR" sz="15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ippon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score 10, valeur 10 points</a:t>
            </a:r>
            <a:endParaRPr sz="1500" dirty="0"/>
          </a:p>
          <a:p>
            <a:pPr lvl="0">
              <a:lnSpc>
                <a:spcPct val="107000"/>
              </a:lnSpc>
              <a:spcBef>
                <a:spcPts val="800"/>
              </a:spcBef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	Arrêt du combat au </a:t>
            </a:r>
            <a:r>
              <a:rPr lang="fr-FR" sz="1500" b="1" u="sng" dirty="0" smtClean="0">
                <a:solidFill>
                  <a:schemeClr val="dk1"/>
                </a:solidFill>
              </a:rPr>
              <a:t>2ème ippon</a:t>
            </a:r>
            <a:r>
              <a:rPr lang="fr-FR" sz="1500" b="1" dirty="0" smtClean="0">
                <a:solidFill>
                  <a:schemeClr val="dk1"/>
                </a:solidFill>
              </a:rPr>
              <a:t> </a:t>
            </a:r>
            <a:r>
              <a:rPr lang="fr-FR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score 20, valeur 20 points maximum.</a:t>
            </a:r>
            <a:endParaRPr sz="1500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	Les seuls scores possibles sont : 0, 1, 10, 11 et 20 points.</a:t>
            </a:r>
            <a:endParaRPr sz="1500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	Une victoire = 10 points en plus du score du combat à mettre uniquement à la fin.</a:t>
            </a:r>
            <a:endParaRPr sz="1500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	Les points du perdant sont comptabilisés.</a:t>
            </a:r>
            <a:endParaRPr sz="1500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Exemple : </a:t>
            </a:r>
            <a:r>
              <a:rPr lang="fr-FR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Jigoro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gagne son combat par 1 ippon + 2 </a:t>
            </a:r>
            <a:r>
              <a:rPr lang="fr-FR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waza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5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</a:t>
            </a:r>
            <a:r>
              <a:rPr lang="fr-FR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20 points de combat + 10 points de victoire soit 30 points (20 points dans la case du combat et 10 points totalisés à la fin)</a:t>
            </a:r>
            <a:endParaRPr sz="1500" dirty="0"/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3760" y="-363453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/>
          <p:nvPr/>
        </p:nvSpPr>
        <p:spPr>
          <a:xfrm>
            <a:off x="2586265" y="290659"/>
            <a:ext cx="4186974" cy="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2500" b="1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ROTATION DES POULES : </a:t>
            </a:r>
            <a:endParaRPr sz="2500" b="0" i="0" u="none" strike="noStrike" cap="none" dirty="0">
              <a:solidFill>
                <a:schemeClr val="dk1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2339752" y="912733"/>
            <a:ext cx="4680000" cy="63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fr-FR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Comment bien gérer la rotation des poules ?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3760" y="-363453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/>
          <a:srcRect l="831" t="4021" r="1017" b="3525"/>
          <a:stretch/>
        </p:blipFill>
        <p:spPr>
          <a:xfrm>
            <a:off x="584778" y="1859777"/>
            <a:ext cx="7479102" cy="8453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831" t="4021" r="1017" b="3525"/>
          <a:stretch/>
        </p:blipFill>
        <p:spPr>
          <a:xfrm>
            <a:off x="584778" y="5115009"/>
            <a:ext cx="7479102" cy="84538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253487" y="1859779"/>
            <a:ext cx="940279" cy="845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253487" y="5121213"/>
            <a:ext cx="940279" cy="845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188543" y="1859778"/>
            <a:ext cx="940279" cy="8453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7126212" y="1859777"/>
            <a:ext cx="940279" cy="8453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185933" y="5121212"/>
            <a:ext cx="940279" cy="8453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124907" y="5121210"/>
            <a:ext cx="940279" cy="84538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stCxn id="4" idx="2"/>
          </p:cNvCxnSpPr>
          <p:nvPr/>
        </p:nvCxnSpPr>
        <p:spPr>
          <a:xfrm flipH="1">
            <a:off x="5723626" y="2705168"/>
            <a:ext cx="1" cy="2409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723626" y="2705166"/>
            <a:ext cx="932446" cy="24098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3" idx="2"/>
            <a:endCxn id="15" idx="0"/>
          </p:cNvCxnSpPr>
          <p:nvPr/>
        </p:nvCxnSpPr>
        <p:spPr>
          <a:xfrm flipH="1">
            <a:off x="6656073" y="2705167"/>
            <a:ext cx="2610" cy="241604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6656072" y="2705166"/>
            <a:ext cx="938974" cy="24098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595046" y="2705166"/>
            <a:ext cx="0" cy="24098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84778" y="2820838"/>
            <a:ext cx="4177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Éviter les temps de repos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Avancer de façon homogène l’ensemble des poules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2268501" y="176600"/>
            <a:ext cx="4788464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dirty="0" smtClean="0"/>
              <a:t>Les deux résultats possibles pour </a:t>
            </a:r>
            <a:r>
              <a:rPr lang="fr-FR" sz="2500" dirty="0"/>
              <a:t>les samouraïs</a:t>
            </a:r>
            <a:endParaRPr sz="2500" dirty="0"/>
          </a:p>
        </p:txBody>
      </p:sp>
      <p:sp>
        <p:nvSpPr>
          <p:cNvPr id="221" name="Google Shape;221;p4"/>
          <p:cNvSpPr/>
          <p:nvPr/>
        </p:nvSpPr>
        <p:spPr>
          <a:xfrm>
            <a:off x="1366141" y="2773398"/>
            <a:ext cx="1080000" cy="108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1375709" y="4501578"/>
            <a:ext cx="1080000" cy="108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7085151" y="4516113"/>
            <a:ext cx="1080000" cy="108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4"/>
          <p:cNvCxnSpPr>
            <a:stCxn id="221" idx="1"/>
            <a:endCxn id="221" idx="3"/>
          </p:cNvCxnSpPr>
          <p:nvPr/>
        </p:nvCxnSpPr>
        <p:spPr>
          <a:xfrm>
            <a:off x="1366141" y="3313398"/>
            <a:ext cx="108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6" name="Google Shape;226;p4"/>
          <p:cNvCxnSpPr/>
          <p:nvPr/>
        </p:nvCxnSpPr>
        <p:spPr>
          <a:xfrm>
            <a:off x="7085151" y="5055284"/>
            <a:ext cx="108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7" name="Google Shape;227;p4"/>
          <p:cNvCxnSpPr/>
          <p:nvPr/>
        </p:nvCxnSpPr>
        <p:spPr>
          <a:xfrm>
            <a:off x="1375709" y="5048845"/>
            <a:ext cx="108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29" name="Google Shape;229;p4"/>
          <p:cNvCxnSpPr>
            <a:endCxn id="221" idx="3"/>
          </p:cNvCxnSpPr>
          <p:nvPr/>
        </p:nvCxnSpPr>
        <p:spPr>
          <a:xfrm rot="10800000" flipH="1">
            <a:off x="1366141" y="3313398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0" name="Google Shape;230;p4"/>
          <p:cNvCxnSpPr/>
          <p:nvPr/>
        </p:nvCxnSpPr>
        <p:spPr>
          <a:xfrm>
            <a:off x="1366141" y="3318413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3" name="Google Shape;233;p4"/>
          <p:cNvCxnSpPr/>
          <p:nvPr/>
        </p:nvCxnSpPr>
        <p:spPr>
          <a:xfrm>
            <a:off x="1382575" y="5041577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4" name="Google Shape;234;p4"/>
          <p:cNvCxnSpPr/>
          <p:nvPr/>
        </p:nvCxnSpPr>
        <p:spPr>
          <a:xfrm rot="10800000" flipH="1">
            <a:off x="1366326" y="5056113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5" name="Google Shape;235;p4"/>
          <p:cNvCxnSpPr/>
          <p:nvPr/>
        </p:nvCxnSpPr>
        <p:spPr>
          <a:xfrm>
            <a:off x="7085151" y="5041577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36" name="Google Shape;236;p4"/>
          <p:cNvCxnSpPr/>
          <p:nvPr/>
        </p:nvCxnSpPr>
        <p:spPr>
          <a:xfrm rot="10800000" flipH="1">
            <a:off x="7071729" y="5069304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7" name="Google Shape;237;p4"/>
          <p:cNvSpPr txBox="1"/>
          <p:nvPr/>
        </p:nvSpPr>
        <p:spPr>
          <a:xfrm>
            <a:off x="1670547" y="2845492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238" name="Google Shape;238;p4"/>
          <p:cNvSpPr txBox="1"/>
          <p:nvPr/>
        </p:nvSpPr>
        <p:spPr>
          <a:xfrm>
            <a:off x="7472519" y="4728898"/>
            <a:ext cx="3052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240" name="Google Shape;240;p4"/>
          <p:cNvSpPr txBox="1"/>
          <p:nvPr/>
        </p:nvSpPr>
        <p:spPr>
          <a:xfrm>
            <a:off x="1654298" y="4600617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1663681" y="3565765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dirty="0"/>
          </a:p>
        </p:txBody>
      </p:sp>
      <p:sp>
        <p:nvSpPr>
          <p:cNvPr id="242" name="Google Shape;242;p4"/>
          <p:cNvSpPr txBox="1"/>
          <p:nvPr/>
        </p:nvSpPr>
        <p:spPr>
          <a:xfrm>
            <a:off x="7489688" y="5283111"/>
            <a:ext cx="2880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4" name="Google Shape;244;p4"/>
          <p:cNvSpPr txBox="1"/>
          <p:nvPr/>
        </p:nvSpPr>
        <p:spPr>
          <a:xfrm>
            <a:off x="1792722" y="5272474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5" name="Google Shape;245;p4"/>
          <p:cNvSpPr txBox="1"/>
          <p:nvPr/>
        </p:nvSpPr>
        <p:spPr>
          <a:xfrm>
            <a:off x="2870538" y="2467032"/>
            <a:ext cx="3584390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Compter les points même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en cas </a:t>
            </a:r>
            <a:r>
              <a:rPr lang="fr-FR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d’égalité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Maximum 2 ippon pour </a:t>
            </a:r>
            <a:r>
              <a:rPr lang="fr-FR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gagner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endParaRPr lang="fr-FR" sz="1800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fr-FR" sz="1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 de </a:t>
            </a:r>
            <a:r>
              <a:rPr lang="fr-FR" sz="1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kinza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875552" y="2853606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875552" y="3393726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</p:txBody>
      </p:sp>
      <p:sp>
        <p:nvSpPr>
          <p:cNvPr id="250" name="Google Shape;250;p4"/>
          <p:cNvSpPr txBox="1"/>
          <p:nvPr/>
        </p:nvSpPr>
        <p:spPr>
          <a:xfrm>
            <a:off x="875552" y="4600617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877088" y="5132641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</p:txBody>
      </p:sp>
      <p:sp>
        <p:nvSpPr>
          <p:cNvPr id="252" name="Google Shape;252;p4"/>
          <p:cNvSpPr txBox="1"/>
          <p:nvPr/>
        </p:nvSpPr>
        <p:spPr>
          <a:xfrm>
            <a:off x="6585723" y="4615837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 txBox="1"/>
          <p:nvPr/>
        </p:nvSpPr>
        <p:spPr>
          <a:xfrm>
            <a:off x="6578886" y="5132641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</p:txBody>
      </p:sp>
      <p:sp>
        <p:nvSpPr>
          <p:cNvPr id="254" name="Google Shape;254;p4"/>
          <p:cNvSpPr/>
          <p:nvPr/>
        </p:nvSpPr>
        <p:spPr>
          <a:xfrm>
            <a:off x="7082041" y="2791345"/>
            <a:ext cx="1080000" cy="10800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4"/>
          <p:cNvCxnSpPr/>
          <p:nvPr/>
        </p:nvCxnSpPr>
        <p:spPr>
          <a:xfrm>
            <a:off x="7093734" y="3323314"/>
            <a:ext cx="1080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6" name="Google Shape;256;p4"/>
          <p:cNvCxnSpPr/>
          <p:nvPr/>
        </p:nvCxnSpPr>
        <p:spPr>
          <a:xfrm rot="10800000" flipH="1">
            <a:off x="7071728" y="3335148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7" name="Google Shape;257;p4"/>
          <p:cNvCxnSpPr/>
          <p:nvPr/>
        </p:nvCxnSpPr>
        <p:spPr>
          <a:xfrm rot="10800000" flipH="1">
            <a:off x="7056965" y="2800568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8" name="Google Shape;258;p4"/>
          <p:cNvCxnSpPr/>
          <p:nvPr/>
        </p:nvCxnSpPr>
        <p:spPr>
          <a:xfrm>
            <a:off x="7071728" y="2790146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9" name="Google Shape;259;p4"/>
          <p:cNvCxnSpPr/>
          <p:nvPr/>
        </p:nvCxnSpPr>
        <p:spPr>
          <a:xfrm>
            <a:off x="7075075" y="3319759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0" name="Google Shape;260;p4"/>
          <p:cNvSpPr txBox="1"/>
          <p:nvPr/>
        </p:nvSpPr>
        <p:spPr>
          <a:xfrm>
            <a:off x="7411114" y="3564093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 txBox="1"/>
          <p:nvPr/>
        </p:nvSpPr>
        <p:spPr>
          <a:xfrm>
            <a:off x="7381706" y="3019826"/>
            <a:ext cx="5040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 txBox="1"/>
          <p:nvPr/>
        </p:nvSpPr>
        <p:spPr>
          <a:xfrm>
            <a:off x="6578886" y="2851509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 txBox="1"/>
          <p:nvPr/>
        </p:nvSpPr>
        <p:spPr>
          <a:xfrm>
            <a:off x="6578886" y="3387154"/>
            <a:ext cx="2905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dirty="0"/>
          </a:p>
        </p:txBody>
      </p:sp>
      <p:cxnSp>
        <p:nvCxnSpPr>
          <p:cNvPr id="264" name="Google Shape;264;p4"/>
          <p:cNvCxnSpPr/>
          <p:nvPr/>
        </p:nvCxnSpPr>
        <p:spPr>
          <a:xfrm>
            <a:off x="7118381" y="4530503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65" name="Google Shape;265;p4"/>
          <p:cNvCxnSpPr/>
          <p:nvPr/>
        </p:nvCxnSpPr>
        <p:spPr>
          <a:xfrm rot="10800000" flipH="1">
            <a:off x="7085151" y="4516483"/>
            <a:ext cx="1080000" cy="540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66" name="Google Shape;2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0312" y="-117331"/>
            <a:ext cx="1864955" cy="186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955563" y="1850858"/>
            <a:ext cx="167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Cas de la victoire / défaite</a:t>
            </a:r>
            <a:endParaRPr lang="fr-FR" sz="1600" dirty="0"/>
          </a:p>
        </p:txBody>
      </p:sp>
      <p:sp>
        <p:nvSpPr>
          <p:cNvPr id="53" name="ZoneTexte 52"/>
          <p:cNvSpPr txBox="1"/>
          <p:nvPr/>
        </p:nvSpPr>
        <p:spPr>
          <a:xfrm>
            <a:off x="6865111" y="1924449"/>
            <a:ext cx="144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Cas de la l’égalité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6418053" y="1552755"/>
            <a:ext cx="2268747" cy="440809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627033" y="1577224"/>
            <a:ext cx="2268747" cy="44080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96995"/>
            <a:ext cx="8501975" cy="2419350"/>
          </a:xfrm>
          <a:prstGeom prst="rect">
            <a:avLst/>
          </a:prstGeom>
        </p:spPr>
      </p:pic>
      <p:sp>
        <p:nvSpPr>
          <p:cNvPr id="273" name="Google Shape;273;p5"/>
          <p:cNvSpPr txBox="1">
            <a:spLocks noGrp="1"/>
          </p:cNvSpPr>
          <p:nvPr>
            <p:ph type="title"/>
          </p:nvPr>
        </p:nvSpPr>
        <p:spPr>
          <a:xfrm>
            <a:off x="2310966" y="355493"/>
            <a:ext cx="4469668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 dirty="0"/>
              <a:t>Fiche de marquage des points</a:t>
            </a:r>
            <a:endParaRPr sz="2500" dirty="0"/>
          </a:p>
        </p:txBody>
      </p:sp>
      <p:sp>
        <p:nvSpPr>
          <p:cNvPr id="274" name="Google Shape;274;p5"/>
          <p:cNvSpPr txBox="1"/>
          <p:nvPr/>
        </p:nvSpPr>
        <p:spPr>
          <a:xfrm>
            <a:off x="323528" y="4753608"/>
            <a:ext cx="83529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 ligne par combat, penser à barrer la ligne après chaque fin de combat</a:t>
            </a:r>
            <a:endParaRPr dirty="0"/>
          </a:p>
        </p:txBody>
      </p:sp>
      <p:cxnSp>
        <p:nvCxnSpPr>
          <p:cNvPr id="275" name="Google Shape;275;p5"/>
          <p:cNvCxnSpPr/>
          <p:nvPr/>
        </p:nvCxnSpPr>
        <p:spPr>
          <a:xfrm>
            <a:off x="4860032" y="2933570"/>
            <a:ext cx="38164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6" name="Google Shape;276;p5"/>
          <p:cNvCxnSpPr/>
          <p:nvPr/>
        </p:nvCxnSpPr>
        <p:spPr>
          <a:xfrm>
            <a:off x="4897763" y="3333959"/>
            <a:ext cx="38164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7" name="Google Shape;277;p5"/>
          <p:cNvCxnSpPr/>
          <p:nvPr/>
        </p:nvCxnSpPr>
        <p:spPr>
          <a:xfrm>
            <a:off x="4932039" y="3717032"/>
            <a:ext cx="38164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8" name="Google Shape;278;p5"/>
          <p:cNvCxnSpPr/>
          <p:nvPr/>
        </p:nvCxnSpPr>
        <p:spPr>
          <a:xfrm>
            <a:off x="402754" y="3336041"/>
            <a:ext cx="38164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79" name="Google Shape;279;p5"/>
          <p:cNvCxnSpPr/>
          <p:nvPr/>
        </p:nvCxnSpPr>
        <p:spPr>
          <a:xfrm>
            <a:off x="402754" y="2933570"/>
            <a:ext cx="38164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80" name="Google Shape;280;p5"/>
          <p:cNvCxnSpPr/>
          <p:nvPr/>
        </p:nvCxnSpPr>
        <p:spPr>
          <a:xfrm>
            <a:off x="402754" y="3717032"/>
            <a:ext cx="381642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84" name="Google Shape;2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3760" y="-363453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6"/>
          <p:cNvGrpSpPr/>
          <p:nvPr/>
        </p:nvGrpSpPr>
        <p:grpSpPr>
          <a:xfrm>
            <a:off x="7720916" y="1237942"/>
            <a:ext cx="794880" cy="706432"/>
            <a:chOff x="3875400" y="982080"/>
            <a:chExt cx="794880" cy="706432"/>
          </a:xfrm>
        </p:grpSpPr>
        <p:sp>
          <p:nvSpPr>
            <p:cNvPr id="293" name="Google Shape;293;p6"/>
            <p:cNvSpPr/>
            <p:nvPr/>
          </p:nvSpPr>
          <p:spPr>
            <a:xfrm>
              <a:off x="3875400" y="1004040"/>
              <a:ext cx="794880" cy="66312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fr-FR" sz="18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905468" y="982080"/>
              <a:ext cx="700874" cy="7064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r>
                <a:rPr lang="fr-FR" sz="40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40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6"/>
          <p:cNvSpPr txBox="1"/>
          <p:nvPr/>
        </p:nvSpPr>
        <p:spPr>
          <a:xfrm>
            <a:off x="344886" y="1992431"/>
            <a:ext cx="1415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Poule de 4 :</a:t>
            </a:r>
            <a:endParaRPr/>
          </a:p>
        </p:txBody>
      </p:sp>
      <p:sp>
        <p:nvSpPr>
          <p:cNvPr id="296" name="Google Shape;296;p6"/>
          <p:cNvSpPr txBox="1"/>
          <p:nvPr/>
        </p:nvSpPr>
        <p:spPr>
          <a:xfrm>
            <a:off x="1760658" y="1928756"/>
            <a:ext cx="5687223" cy="581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Jigoro</a:t>
            </a:r>
            <a:r>
              <a:rPr lang="fr-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gagne son combat par 1 ippon + 2 </a:t>
            </a:r>
            <a:r>
              <a:rPr lang="fr-FR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waza</a:t>
            </a:r>
            <a:r>
              <a:rPr lang="fr-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</a:t>
            </a:r>
            <a:r>
              <a:rPr lang="fr-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20 points de combat</a:t>
            </a:r>
            <a:endParaRPr dirty="0"/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Tadahiro</a:t>
            </a:r>
            <a:r>
              <a:rPr lang="fr-F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perd son combat avec 0 valeur = 0 = X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97" name="Google Shape;297;p6"/>
          <p:cNvGraphicFramePr/>
          <p:nvPr>
            <p:extLst>
              <p:ext uri="{D42A27DB-BD31-4B8C-83A1-F6EECF244321}">
                <p14:modId xmlns:p14="http://schemas.microsoft.com/office/powerpoint/2010/main" val="4143812402"/>
              </p:ext>
            </p:extLst>
          </p:nvPr>
        </p:nvGraphicFramePr>
        <p:xfrm>
          <a:off x="460080" y="2645613"/>
          <a:ext cx="8288375" cy="3246625"/>
        </p:xfrm>
        <a:graphic>
          <a:graphicData uri="http://schemas.openxmlformats.org/drawingml/2006/table">
            <a:tbl>
              <a:tblPr>
                <a:noFill/>
                <a:tableStyleId>{01E8FE10-1046-4C5B-A82A-8FB122A725AE}</a:tableStyleId>
              </a:tblPr>
              <a:tblGrid>
                <a:gridCol w="903900"/>
                <a:gridCol w="1621525"/>
                <a:gridCol w="1621525"/>
                <a:gridCol w="350600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525900"/>
                <a:gridCol w="525900"/>
                <a:gridCol w="569725"/>
              </a:tblGrid>
              <a:tr h="426925">
                <a:tc gridSpan="1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POULE</a:t>
                      </a: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CLUB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PRENOM</a:t>
                      </a: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POIDS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1X2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3X4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2X3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1X4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2X4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1X3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vict =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 points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 chiffres)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 20/combat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 TOTAUX   ( Vict + Combat )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smtClean="0">
                          <a:latin typeface="+mj-lt"/>
                        </a:rPr>
                        <a:t>A</a:t>
                      </a: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dirty="0" smtClean="0">
                          <a:solidFill>
                            <a:srgbClr val="040C28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000" b="0" i="0" u="none" strike="noStrike" dirty="0">
                        <a:solidFill>
                          <a:srgbClr val="040C28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smtClean="0">
                          <a:latin typeface="+mj-lt"/>
                        </a:rPr>
                        <a:t>C</a:t>
                      </a:r>
                      <a:endParaRPr sz="1000" dirty="0">
                        <a:latin typeface="+mj-lt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1D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dirty="0" smtClean="0">
                          <a:solidFill>
                            <a:srgbClr val="001C3B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000" b="0" i="0" u="none" strike="noStrike" dirty="0">
                        <a:solidFill>
                          <a:srgbClr val="001C3B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Ordre des combats: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1x2 - 3x4 - 2x3 - 1x4 - 2x4 - 1x3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98" name="Google Shape;298;p6"/>
          <p:cNvSpPr/>
          <p:nvPr/>
        </p:nvSpPr>
        <p:spPr>
          <a:xfrm flipH="1">
            <a:off x="5106424" y="2259527"/>
            <a:ext cx="2569468" cy="21701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 cap="flat" cmpd="sng">
            <a:solidFill>
              <a:srgbClr val="00FF00"/>
            </a:solidFill>
            <a:prstDash val="dash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"/>
          <p:cNvSpPr/>
          <p:nvPr/>
        </p:nvSpPr>
        <p:spPr>
          <a:xfrm flipH="1">
            <a:off x="5124979" y="1660597"/>
            <a:ext cx="2550913" cy="22966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 cap="flat" cmpd="sng">
            <a:solidFill>
              <a:srgbClr val="00FF00"/>
            </a:solidFill>
            <a:prstDash val="dash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0" name="Google Shape;300;p6"/>
          <p:cNvGrpSpPr/>
          <p:nvPr/>
        </p:nvGrpSpPr>
        <p:grpSpPr>
          <a:xfrm>
            <a:off x="7724270" y="1920933"/>
            <a:ext cx="794880" cy="699120"/>
            <a:chOff x="4032306" y="1968050"/>
            <a:chExt cx="794880" cy="699120"/>
          </a:xfrm>
        </p:grpSpPr>
        <p:sp>
          <p:nvSpPr>
            <p:cNvPr id="301" name="Google Shape;301;p6"/>
            <p:cNvSpPr/>
            <p:nvPr/>
          </p:nvSpPr>
          <p:spPr>
            <a:xfrm>
              <a:off x="4032306" y="1987046"/>
              <a:ext cx="794880" cy="66312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0000" tIns="45000" rIns="90000" bIns="45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rPr lang="fr-FR" sz="1800" b="0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1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4196352" y="1968050"/>
              <a:ext cx="460080" cy="6991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Calibri"/>
                <a:buNone/>
              </a:pPr>
              <a:r>
                <a:rPr lang="fr-FR" sz="4000" b="1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40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6"/>
          <p:cNvSpPr/>
          <p:nvPr/>
        </p:nvSpPr>
        <p:spPr>
          <a:xfrm rot="10800000">
            <a:off x="5478757" y="5166544"/>
            <a:ext cx="2159956" cy="11348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 cap="flat" cmpd="sng">
            <a:solidFill>
              <a:srgbClr val="7030A0"/>
            </a:solidFill>
            <a:prstDash val="dash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6"/>
          <p:cNvGrpSpPr/>
          <p:nvPr/>
        </p:nvGrpSpPr>
        <p:grpSpPr>
          <a:xfrm>
            <a:off x="7680320" y="5931127"/>
            <a:ext cx="852120" cy="783318"/>
            <a:chOff x="5148000" y="5298840"/>
            <a:chExt cx="852120" cy="783318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5148000" y="5298840"/>
              <a:ext cx="852120" cy="768240"/>
              <a:chOff x="5148000" y="5298840"/>
              <a:chExt cx="852120" cy="768240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5148000" y="5298840"/>
                <a:ext cx="852120" cy="76824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r>
                  <a:rPr lang="fr-FR" sz="1800" b="0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1800" b="0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5235599" y="5305642"/>
                <a:ext cx="700874" cy="706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Calibri"/>
                  <a:buNone/>
                </a:pPr>
                <a:r>
                  <a:rPr lang="fr-FR" sz="40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4000" b="0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8" name="Google Shape;308;p6"/>
            <p:cNvSpPr/>
            <p:nvPr/>
          </p:nvSpPr>
          <p:spPr>
            <a:xfrm>
              <a:off x="5454360" y="5714280"/>
              <a:ext cx="181822" cy="367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6"/>
          <p:cNvSpPr txBox="1"/>
          <p:nvPr/>
        </p:nvSpPr>
        <p:spPr>
          <a:xfrm>
            <a:off x="725681" y="5830154"/>
            <a:ext cx="5262172" cy="57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1D35"/>
              </a:buClr>
              <a:buSzPts val="1200"/>
              <a:buFont typeface="Arial"/>
              <a:buChar char="•"/>
            </a:pPr>
            <a:r>
              <a:rPr lang="fr-FR" sz="1200" b="0" i="0" u="none" strike="noStrike">
                <a:solidFill>
                  <a:srgbClr val="001D35"/>
                </a:solidFill>
                <a:latin typeface="Arial"/>
                <a:ea typeface="Arial"/>
                <a:cs typeface="Arial"/>
                <a:sym typeface="Arial"/>
              </a:rPr>
              <a:t>Ōno</a:t>
            </a: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perd son combat par 1 waza ari = 01 points de combat </a:t>
            </a:r>
            <a:endParaRPr/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Tatsuru gagne son combat par 2 waza ari = 10 points de combat</a:t>
            </a:r>
            <a:endParaRPr/>
          </a:p>
        </p:txBody>
      </p:sp>
      <p:grpSp>
        <p:nvGrpSpPr>
          <p:cNvPr id="310" name="Google Shape;310;p6"/>
          <p:cNvGrpSpPr/>
          <p:nvPr/>
        </p:nvGrpSpPr>
        <p:grpSpPr>
          <a:xfrm>
            <a:off x="7675893" y="5115424"/>
            <a:ext cx="852120" cy="834438"/>
            <a:chOff x="5154493" y="5247720"/>
            <a:chExt cx="852120" cy="834438"/>
          </a:xfrm>
        </p:grpSpPr>
        <p:grpSp>
          <p:nvGrpSpPr>
            <p:cNvPr id="311" name="Google Shape;311;p6"/>
            <p:cNvGrpSpPr/>
            <p:nvPr/>
          </p:nvGrpSpPr>
          <p:grpSpPr>
            <a:xfrm>
              <a:off x="5154493" y="5247720"/>
              <a:ext cx="852120" cy="819360"/>
              <a:chOff x="5154493" y="5247720"/>
              <a:chExt cx="852120" cy="819360"/>
            </a:xfrm>
          </p:grpSpPr>
          <p:sp>
            <p:nvSpPr>
              <p:cNvPr id="312" name="Google Shape;312;p6"/>
              <p:cNvSpPr/>
              <p:nvPr/>
            </p:nvSpPr>
            <p:spPr>
              <a:xfrm>
                <a:off x="5154493" y="5298840"/>
                <a:ext cx="852120" cy="76824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alibri"/>
                  <a:buNone/>
                </a:pPr>
                <a:r>
                  <a:rPr lang="fr-FR" sz="1800" b="0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1800" b="0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5372640" y="5247720"/>
                <a:ext cx="460080" cy="699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0"/>
                  <a:buFont typeface="Calibri"/>
                  <a:buNone/>
                </a:pPr>
                <a:r>
                  <a:rPr lang="fr-FR" sz="4000" b="1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 sz="4000" b="0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6"/>
            <p:cNvSpPr/>
            <p:nvPr/>
          </p:nvSpPr>
          <p:spPr>
            <a:xfrm>
              <a:off x="5454360" y="5714280"/>
              <a:ext cx="415540" cy="367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fr-FR" sz="1800" b="0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1800" b="0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6"/>
          <p:cNvSpPr/>
          <p:nvPr/>
        </p:nvSpPr>
        <p:spPr>
          <a:xfrm rot="10800000">
            <a:off x="5508104" y="4804583"/>
            <a:ext cx="2143837" cy="7771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00" cap="flat" cmpd="sng">
            <a:solidFill>
              <a:srgbClr val="7030A0"/>
            </a:solidFill>
            <a:prstDash val="dash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3760" y="-363453"/>
            <a:ext cx="2160240" cy="216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"/>
          <p:cNvSpPr txBox="1"/>
          <p:nvPr/>
        </p:nvSpPr>
        <p:spPr>
          <a:xfrm>
            <a:off x="847461" y="5194743"/>
            <a:ext cx="6437617" cy="281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point par victoire, 1 victoire égale 10 points, 2 victoires égale 20 points, 3 victoires égale 30 points </a:t>
            </a:r>
            <a:endParaRPr/>
          </a:p>
        </p:txBody>
      </p:sp>
      <p:graphicFrame>
        <p:nvGraphicFramePr>
          <p:cNvPr id="324" name="Google Shape;324;p7"/>
          <p:cNvGraphicFramePr/>
          <p:nvPr>
            <p:extLst>
              <p:ext uri="{D42A27DB-BD31-4B8C-83A1-F6EECF244321}">
                <p14:modId xmlns:p14="http://schemas.microsoft.com/office/powerpoint/2010/main" val="2265555554"/>
              </p:ext>
            </p:extLst>
          </p:nvPr>
        </p:nvGraphicFramePr>
        <p:xfrm>
          <a:off x="395536" y="1700808"/>
          <a:ext cx="8288375" cy="3246625"/>
        </p:xfrm>
        <a:graphic>
          <a:graphicData uri="http://schemas.openxmlformats.org/drawingml/2006/table">
            <a:tbl>
              <a:tblPr>
                <a:noFill/>
                <a:tableStyleId>{01E8FE10-1046-4C5B-A82A-8FB122A725AE}</a:tableStyleId>
              </a:tblPr>
              <a:tblGrid>
                <a:gridCol w="903900"/>
                <a:gridCol w="1621525"/>
                <a:gridCol w="1621525"/>
                <a:gridCol w="350600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180775"/>
                <a:gridCol w="525900"/>
                <a:gridCol w="525900"/>
                <a:gridCol w="569725"/>
              </a:tblGrid>
              <a:tr h="426925">
                <a:tc gridSpan="1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POULE</a:t>
                      </a: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5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CLUB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NOM</a:t>
                      </a: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PRENOM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POIDS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1X2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3X4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2X3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1X4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2X4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1X3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vict =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10 points</a:t>
                      </a:r>
                      <a:endParaRPr sz="7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(2 chiffres)</a:t>
                      </a:r>
                      <a:b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 20/combat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 TOTAUX   ( Vict + Combat )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smtClean="0">
                          <a:latin typeface="+mj-lt"/>
                        </a:rPr>
                        <a:t>A</a:t>
                      </a:r>
                      <a:endParaRPr sz="1000" dirty="0">
                        <a:latin typeface="+mj-lt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dirty="0" smtClean="0">
                          <a:solidFill>
                            <a:srgbClr val="040C28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000" b="0" i="0" u="none" strike="noStrike" dirty="0">
                        <a:solidFill>
                          <a:srgbClr val="040C28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smtClean="0">
                          <a:latin typeface="+mj-lt"/>
                        </a:rPr>
                        <a:t>C</a:t>
                      </a:r>
                      <a:endParaRPr sz="1000" dirty="0">
                        <a:latin typeface="+mj-lt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1D3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0" i="0" u="none" strike="noStrike" dirty="0" smtClean="0">
                          <a:solidFill>
                            <a:srgbClr val="001C3B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000" b="0" i="0" u="none" strike="noStrike" dirty="0">
                        <a:solidFill>
                          <a:srgbClr val="001C3B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4025" marR="4025" marT="4025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L="4025" marR="4025" marT="4025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Ordre des combats:</a:t>
                      </a:r>
                      <a:endParaRPr dirty="0"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1x2 - 3x4 - 2x3 - 1x4 - 2x4 - 1x3</a:t>
                      </a:r>
                      <a:endParaRPr/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0" i="0" u="none" strike="noStrik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25" marR="4025" marT="40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25" name="Google Shape;325;p7"/>
          <p:cNvSpPr txBox="1"/>
          <p:nvPr/>
        </p:nvSpPr>
        <p:spPr>
          <a:xfrm>
            <a:off x="4953124" y="2881722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26" name="Google Shape;326;p7"/>
          <p:cNvSpPr txBox="1"/>
          <p:nvPr/>
        </p:nvSpPr>
        <p:spPr>
          <a:xfrm>
            <a:off x="5004048" y="3295965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7" name="Google Shape;327;p7"/>
          <p:cNvSpPr txBox="1"/>
          <p:nvPr/>
        </p:nvSpPr>
        <p:spPr>
          <a:xfrm>
            <a:off x="5364088" y="3657898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28" name="Google Shape;328;p7"/>
          <p:cNvSpPr txBox="1"/>
          <p:nvPr/>
        </p:nvSpPr>
        <p:spPr>
          <a:xfrm>
            <a:off x="5292080" y="4170566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9" name="Google Shape;329;p7"/>
          <p:cNvSpPr txBox="1"/>
          <p:nvPr/>
        </p:nvSpPr>
        <p:spPr>
          <a:xfrm>
            <a:off x="5364088" y="3883024"/>
            <a:ext cx="28803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30" name="Google Shape;330;p7"/>
          <p:cNvSpPr txBox="1"/>
          <p:nvPr/>
        </p:nvSpPr>
        <p:spPr>
          <a:xfrm>
            <a:off x="6012160" y="2874422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31" name="Google Shape;331;p7"/>
          <p:cNvSpPr txBox="1"/>
          <p:nvPr/>
        </p:nvSpPr>
        <p:spPr>
          <a:xfrm>
            <a:off x="6732240" y="2874422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32" name="Google Shape;332;p7"/>
          <p:cNvSpPr txBox="1"/>
          <p:nvPr/>
        </p:nvSpPr>
        <p:spPr>
          <a:xfrm>
            <a:off x="7185372" y="2881722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333" name="Google Shape;333;p7"/>
          <p:cNvSpPr txBox="1"/>
          <p:nvPr/>
        </p:nvSpPr>
        <p:spPr>
          <a:xfrm>
            <a:off x="7740352" y="2893308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sp>
        <p:nvSpPr>
          <p:cNvPr id="334" name="Google Shape;334;p7"/>
          <p:cNvSpPr txBox="1"/>
          <p:nvPr/>
        </p:nvSpPr>
        <p:spPr>
          <a:xfrm>
            <a:off x="8244408" y="2874422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/>
          </a:p>
        </p:txBody>
      </p:sp>
      <p:sp>
        <p:nvSpPr>
          <p:cNvPr id="335" name="Google Shape;335;p7"/>
          <p:cNvSpPr/>
          <p:nvPr/>
        </p:nvSpPr>
        <p:spPr>
          <a:xfrm>
            <a:off x="7480864" y="2910426"/>
            <a:ext cx="216024" cy="266546"/>
          </a:xfrm>
          <a:prstGeom prst="mathPlus">
            <a:avLst>
              <a:gd name="adj1" fmla="val 23520"/>
            </a:avLst>
          </a:prstGeom>
          <a:solidFill>
            <a:schemeClr val="accent2"/>
          </a:solidFill>
          <a:ln w="25400" cap="flat" cmpd="sng">
            <a:solidFill>
              <a:srgbClr val="51212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E5B8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7956376" y="2996952"/>
            <a:ext cx="288032" cy="144016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2"/>
          </a:solidFill>
          <a:ln w="25400" cap="flat" cmpd="sng">
            <a:solidFill>
              <a:srgbClr val="51212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 txBox="1"/>
          <p:nvPr/>
        </p:nvSpPr>
        <p:spPr>
          <a:xfrm>
            <a:off x="5724128" y="3675275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38" name="Google Shape;338;p7"/>
          <p:cNvSpPr txBox="1"/>
          <p:nvPr/>
        </p:nvSpPr>
        <p:spPr>
          <a:xfrm>
            <a:off x="5665711" y="3295965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39" name="Google Shape;339;p7"/>
          <p:cNvSpPr txBox="1"/>
          <p:nvPr/>
        </p:nvSpPr>
        <p:spPr>
          <a:xfrm>
            <a:off x="6039758" y="4170566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40" name="Google Shape;340;p7"/>
          <p:cNvSpPr txBox="1"/>
          <p:nvPr/>
        </p:nvSpPr>
        <p:spPr>
          <a:xfrm>
            <a:off x="6444208" y="3284984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41" name="Google Shape;341;p7"/>
          <p:cNvSpPr txBox="1"/>
          <p:nvPr/>
        </p:nvSpPr>
        <p:spPr>
          <a:xfrm>
            <a:off x="6444208" y="4149080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42" name="Google Shape;342;p7"/>
          <p:cNvSpPr txBox="1"/>
          <p:nvPr/>
        </p:nvSpPr>
        <p:spPr>
          <a:xfrm>
            <a:off x="6810210" y="3713747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343" name="Google Shape;343;p7"/>
          <p:cNvSpPr txBox="1"/>
          <p:nvPr/>
        </p:nvSpPr>
        <p:spPr>
          <a:xfrm>
            <a:off x="7164288" y="3306470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4" name="Google Shape;344;p7"/>
          <p:cNvSpPr txBox="1"/>
          <p:nvPr/>
        </p:nvSpPr>
        <p:spPr>
          <a:xfrm>
            <a:off x="7239439" y="3717571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45" name="Google Shape;345;p7"/>
          <p:cNvSpPr txBox="1"/>
          <p:nvPr/>
        </p:nvSpPr>
        <p:spPr>
          <a:xfrm>
            <a:off x="7189925" y="4118000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46" name="Google Shape;346;p7"/>
          <p:cNvSpPr txBox="1"/>
          <p:nvPr/>
        </p:nvSpPr>
        <p:spPr>
          <a:xfrm>
            <a:off x="6415112" y="4339843"/>
            <a:ext cx="28803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7" name="Google Shape;347;p7"/>
          <p:cNvSpPr txBox="1"/>
          <p:nvPr/>
        </p:nvSpPr>
        <p:spPr>
          <a:xfrm>
            <a:off x="6415112" y="3487457"/>
            <a:ext cx="28803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48" name="Google Shape;348;p7"/>
          <p:cNvSpPr txBox="1"/>
          <p:nvPr/>
        </p:nvSpPr>
        <p:spPr>
          <a:xfrm>
            <a:off x="6803786" y="3887470"/>
            <a:ext cx="28803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349" name="Google Shape;349;p7"/>
          <p:cNvSpPr txBox="1"/>
          <p:nvPr/>
        </p:nvSpPr>
        <p:spPr>
          <a:xfrm>
            <a:off x="7727979" y="3306470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350" name="Google Shape;350;p7"/>
          <p:cNvSpPr txBox="1"/>
          <p:nvPr/>
        </p:nvSpPr>
        <p:spPr>
          <a:xfrm>
            <a:off x="7715663" y="3713747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"/>
          <p:cNvSpPr txBox="1"/>
          <p:nvPr/>
        </p:nvSpPr>
        <p:spPr>
          <a:xfrm>
            <a:off x="7710794" y="4132094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352" name="Google Shape;352;p7"/>
          <p:cNvSpPr txBox="1"/>
          <p:nvPr/>
        </p:nvSpPr>
        <p:spPr>
          <a:xfrm>
            <a:off x="8268952" y="3279708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  <p:sp>
        <p:nvSpPr>
          <p:cNvPr id="353" name="Google Shape;353;p7"/>
          <p:cNvSpPr txBox="1"/>
          <p:nvPr/>
        </p:nvSpPr>
        <p:spPr>
          <a:xfrm>
            <a:off x="8252792" y="3749067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 txBox="1"/>
          <p:nvPr/>
        </p:nvSpPr>
        <p:spPr>
          <a:xfrm>
            <a:off x="8265971" y="4149080"/>
            <a:ext cx="28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/>
          </a:p>
        </p:txBody>
      </p:sp>
      <p:cxnSp>
        <p:nvCxnSpPr>
          <p:cNvPr id="355" name="Google Shape;355;p7"/>
          <p:cNvCxnSpPr/>
          <p:nvPr/>
        </p:nvCxnSpPr>
        <p:spPr>
          <a:xfrm rot="10800000" flipH="1">
            <a:off x="7164288" y="4487634"/>
            <a:ext cx="216024" cy="741566"/>
          </a:xfrm>
          <a:prstGeom prst="straightConnector1">
            <a:avLst/>
          </a:prstGeom>
          <a:noFill/>
          <a:ln w="38100" cap="flat" cmpd="sng">
            <a:solidFill>
              <a:srgbClr val="BD4B48"/>
            </a:solidFill>
            <a:prstDash val="solid"/>
            <a:miter lim="8000"/>
            <a:headEnd type="none" w="sm" len="sm"/>
            <a:tailEnd type="triangle" w="med" len="med"/>
          </a:ln>
        </p:spPr>
      </p:cxnSp>
      <p:pic>
        <p:nvPicPr>
          <p:cNvPr id="356" name="Google Shape;3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4378" y="-234120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latin typeface="Calibri"/>
                <a:ea typeface="Calibri"/>
                <a:cs typeface="Calibri"/>
                <a:sym typeface="Calibri"/>
              </a:rPr>
              <a:t>Quelques exemples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436" y="1781100"/>
            <a:ext cx="560876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4378" y="-234120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00025"/>
            <a:ext cx="914400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latin typeface="Calibri"/>
                <a:ea typeface="Calibri"/>
                <a:cs typeface="Calibri"/>
                <a:sym typeface="Calibri"/>
              </a:rPr>
              <a:t>Poule de 4 combattants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4378" y="-234120"/>
            <a:ext cx="216024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1600"/>
            <a:ext cx="1628423" cy="16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915728" y="2665562"/>
            <a:ext cx="638355" cy="8885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554083" y="3550331"/>
            <a:ext cx="638355" cy="8885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218317" y="3106070"/>
            <a:ext cx="638355" cy="88852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830793" y="2665562"/>
            <a:ext cx="672860" cy="4405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5483526" y="3093051"/>
            <a:ext cx="672860" cy="4405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6116129" y="2665562"/>
            <a:ext cx="672860" cy="4405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124755" y="3549617"/>
            <a:ext cx="672860" cy="4405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451895" y="3998344"/>
            <a:ext cx="672860" cy="4405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4833669" y="4004608"/>
            <a:ext cx="672860" cy="44050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780363" y="2648939"/>
            <a:ext cx="2334881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RESULTAT 1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780362" y="3118524"/>
            <a:ext cx="2334881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RESULTAT 2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780362" y="3569110"/>
            <a:ext cx="2334881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RESULTAT 3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780362" y="4026683"/>
            <a:ext cx="2334881" cy="44411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RESULTAT 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366</Words>
  <Application>Microsoft Office PowerPoint</Application>
  <PresentationFormat>Affichage à l'écran (4:3)</PresentationFormat>
  <Paragraphs>233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Ribeye</vt:lpstr>
      <vt:lpstr>Times New Roman</vt:lpstr>
      <vt:lpstr>Office Theme</vt:lpstr>
      <vt:lpstr>Office Theme</vt:lpstr>
      <vt:lpstr>Livret de formation compétition  Renardo KANO </vt:lpstr>
      <vt:lpstr>Présentation PowerPoint</vt:lpstr>
      <vt:lpstr>Présentation PowerPoint</vt:lpstr>
      <vt:lpstr>Les deux résultats possibles pour les samouraïs</vt:lpstr>
      <vt:lpstr>Fiche de marquage des points</vt:lpstr>
      <vt:lpstr>Présentation PowerPoint</vt:lpstr>
      <vt:lpstr>Présentation PowerPoint</vt:lpstr>
      <vt:lpstr>Quelques exemples</vt:lpstr>
      <vt:lpstr>Poule de 4 combattants</vt:lpstr>
      <vt:lpstr>Poule de 3 combattants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de formation compétition  Renardo KANO </dc:title>
  <dc:creator>Erwan Davignon</dc:creator>
  <cp:lastModifiedBy>anthony younsi</cp:lastModifiedBy>
  <cp:revision>15</cp:revision>
  <dcterms:created xsi:type="dcterms:W3CDTF">2018-09-14T07:18:06Z</dcterms:created>
  <dcterms:modified xsi:type="dcterms:W3CDTF">2024-12-04T22:01:02Z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Affichage à l'écran (4:3)</vt:lpwstr>
  </property>
  <property fmtid="{D5CDD505-2E9C-101B-9397-08002B2CF9AE}" pid="4" name="Slides">
    <vt:i4>30</vt:i4>
  </property>
</Properties>
</file>